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52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"Ce matin, vous passez du cote de la conception : vous n'animez pas un cours, vous le concevez."
"Objectif operationnel : a midi, chacun a mediatise un premier parcours sur Moodle."
"Trois heures, en alternance apports et mise en situation."
ANIMATION :
Accueillir, verifier connexion de chacun. Annoncer duree (3 h) et livrable final. Duree : 2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"Notre progression : d'abord un apport sur l'environnement, puis une mise en situation longue ou vous concevez."
"On ancre par la pratique : la competence se construit en faisant, pas en observant."
"On termine par une mutualisation : chacun presente son parcours, on partage les choix de conception."
ANIMATION :
Donner le fil, insister sur la pratique. Rassurer les moins a l'aise : progression pas a pas. Duree : 2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"Voici le sequencage de la matinee, modulable selon le rythme du groupe."
"Le temps fort est la mise en situation d'une heure : vous y concevez votre parcours, je passe en accompagnement individualise."
"On reserve un temps de mutualisation : partager ses choix de conception, c'est deja se former."
ANIMATION :
Verifier la connexion des l'accueil. Demo lente, valeur de modele. Prevenir 10 min avant la fin de l'atelier. Duree : 3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"Moodle est un environnement numerique de formation : il heberge vos ressources, vos activites et la tracabilite."
"Cote apprenant, aucun prerequis technique : un navigateur suffit, l'acces est dematerialise."
"Quatre fonctions structurantes : diffuser des ressources, scenariser des activites, tracer les apprentissages, animer les interactions."
"C'est votre ingenierie de formation, outillee et centralisee."
ANIMATION :
Question a lancer : qui a deja concu ou suivi un parcours sur Moodle ? Rebondir sur les reponses. Duree : 8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"Avant de concevoir, partageons l'architecture de l'environnement."
"Logique d'arborescence, du macro au micro : la categorie regroupe l'offre, le cours porte le parcours, la section sequence le contenu, l'activite est la granularite pedagogique."
"Notre cas : categorie FLE, cours niveau A1, sections par theme de communication, activites d'entrainement et d'evaluation."
"Ces quatre niveaux structurent toute conception sur Moodle."
ANIMATION :
Slide-cle de l'apport. Bien poser l'architecture ici fluidifie l'atelier. Duree : 10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"La plateforme repose sur une gestion des roles et des habilitations."
"L'administrateur parametre l'environnement et provisionne les comptes : c'est mon role ce matin."
"Le formateur-concepteur : vous scenarisez, mediatisez, evaluez et accompagnez. C'est la posture que vous endossez aujourd'hui."
"L'apprenant : il realise les activites et consulte ses retours. C'est l'experience que vous outillez pour lui."
ANIMATION :
Faire prendre conscience du changement de posture : de l'usage a la conception. Duree : 7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"Passons a la demonstration : je conçois un parcours devant vous, etape par etape."
"Ce modele vous servira de trame : vous reproduirez la meme demarche sur votre domaine."
"Ouvrez la plateforme et connectez-vous, pour suivre en parallele."
ANIMATION :
Bascule apport vers pratique. Verifier la connexion avant la demo. Duree : 1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"Voici la demarche de conception en six etapes, toujours dans cet ordre."
"Creer l'espace-cours, sequencer en sections, integrer les ressources, scenariser les activites, gerer les inscriptions, controler avant mise en ligne."
"Vous retrouvez cette demarche dans la fiche de l'atelier : c'est votre trame de conception."
ANIMATION :
Vue d'ensemble, sans detailler. Distribuer la fiche pratique. Duree : 3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"Etape 1, je cree l'espace-cours : intitule, categorie de rattachement, format pedagogique, bornes temporelles de la session."
"Etape 2, je sequence : une section par domaine de competence. C'est la macro-structure du parcours."
"A ce stade, je pose le squelette : l'architecture avant les contenus."
"C'est exactement la trame que vous deroulerez."
ANIMATION :
Manipuler reellement a l'ecran, lentement, nommer chaque action. Valeur de modele. Duree : 15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"J'integre maintenant les contenus. Prealable indispensable : activer le mode edition."
"Deux familles a distinguer. Les ressources relevent de la transmission : le contenu mediatise que l'apprenant consulte. Les activites relevent de la mise en situation : ce que l'apprenant produit, et qui se trace."
"Je mediatise une ressource, puis je scenarise une activite d'evaluation."
"Ressource, on transmet. Activite, on engage et on trace."
ANIMATION :
Un exemple de chaque suffit. Insister sur Activer le mode edition. Duree : 15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"Etape 5, la gestion des inscriptions : je definis qui accede au parcours."
"Plusieurs modalites : affectation individuelle, cle d'inscription pour un groupe, ou cohorte pour une promotion entiere, comme celle que j'ai constituee pour vous."
"Etape 6, le controle qualite avant diffusion : j'adopte la vue apprenant pour eprouver le parcours tel qu'il sera vecu."
"Validation faite, je bascule la visibilite : le parcours est mis en ligne."
ANIMATION :
Montrer la vue apprenant, geste de validation. Conclure la demo. Duree : 12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"Moodle ne se limite pas a l'hebergement : il instrumente l'evaluation et le suivi."
"Pour le Tosa, on couvre la chaine evaluative complete : diagnostic d'entree, suivi formatif continu, entrainements au format certificatif, remediation ciblee avant l'epreuve."
"La tracabilite vous donne des indicateurs : vous pilotez l'accompagnement par la donnee, plus a l'intuition."
ANIMATION :
Relier au quotidien Tosa. Cette slide justifie la valeur ajoutee pedagogique. Duree : 7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"Moodle vous donne un environnement de formation complet, pas un simple espace de depot."
"Vos cours sont des ressources peripennes : exportables, reutilisables, transferables d'une structure a l'autre."
"Vous capitalisez votre ingenierie : un parcours concu une fois se rejoue et s'ajuste sans tout reconstruire."
"L'acces est dematerialise et permanent, en presentiel comme a distance."
"Vous disposez d'une tracabilite des apprentissages : vous pilotez par la donnee, plus a l'intuition."
"Et vous restez concepteur : l'outil sert votre scenario, il ne l'impose pas."
ANIMATION :
Slide d'elan avant l'atelier. Appuyer sur le benefice le plus parlant pour le groupe. Enchainer sur l'atelier. Duree : 4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"Voici six entrees pour penser vos formations avec Moodle."
"La scenarisation : vous sequencez le parcours, vous conditionnez l'acces, vous posez des jalons de validation."
"La mediatisation : vous diversifiez les modalites pour couvrir tous les profils."
"La tracabilite : chaque action est enregistree, l'evaluation devient objective."
"L'evaluation : du positionnement a la certification, tout est outille au meme endroit."
"La differenciation : vous individualisez les parcours selon les besoins."
"La perennite : votre ingenierie est capitalisee et reutilisable."
ANIMATION :
Slide a vocation de conception, complementaire de la slide motivation. Selon le temps, la presenter en survol ou en appui. Duree : 4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"Avant d'ouvrir la plateforme, on conçoit sur le papier. La structuration prealable separe l'ingenierie de la saisie."
"Vous posez trois niveaux : la categorie qui situe le domaine, le cours qui porte le parcours, les sections qui sequencent la progression."
"Pour chaque section, anticipez une ressource et une activite : la transmission et la mise en situation."
"Voici l'exemple FLE comme reference : c'est exactement le livrable attendu, transpose sur votre domaine."
"Une fois la trame posee, l'atelier n'est plus qu'une transcription : vous gagnez en serenite et en rapidite."
ANIMATION :
Distribuer la trame de conception (PDF). Laisser 10 min de structuration papier avant l'atelier. Projeter le schema vierge comme modele. Duree : 10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"On passe en conception collaborative. Trois groupes, trois thematiques distinctes : FLE, bureautique, securite au travail."
"Chaque groupe transpose la meme demarche sur son domaine : la structure est invariante, seul le contenu differe."
"Constituez des groupes de 4 a 5. Designez un pilote au clavier, et faites tourner ce role a chaque etape pour que chacun manipule."
"Appuyez-vous sur la trame que vous venez de remplir : c'est votre cahier des charges."
ANIMATION :
Former les 3 groupes ici (par tirage, affinite ou niveau). Verifier que chaque groupe a son theme et au moins un poste connecte. Annoncer la rotation du clavier. Duree : 5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"Vous concevez en groupe : co-construction d'un parcours sur le theme attribue, a partir de votre trame."
"Repartissez les roles : un pilote au clavier, les autres en appui sur la conception et le controle. Faites tourner le clavier a chaque etape."
"Cahier des charges minimal affiche : un cours, trois sections, une ressource, une activite, l'inscription du groupe, le controle qualite."
"Visez l'aboutissement complet avant l'enrichissement. La mutualisation finale comparera vos choix de conception."
ANIMATION :
Coeur de la matinee (1 h). 3 groupes de 4-5. Passer de groupe en groupe. Veiller a la rotation du clavier. Reperer les choix interessants pour la mutualisation. Prevenir 10 min avant la fin. Duree : 1 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"Synthese des invariants a retenir."
"Un, une architecture constante : categorie, cours, section, activite. Maitrisez-la, vous concevez partout."
"Deux, la demarche de conception est a votre portee : vous venez de la dérouler."
"Trois, la tracabilite outille votre accompagnement."
"Quatre, pour le Tosa, toute la chaine evaluative est integree."
ANIMATION :
Verifier d'un tour de main que chacun a un parcours en ligne. Valoriser le travail. Duree : 3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PHRASES A DIRE (conception pedagogique) :
"En une matinee, vous etes passes d'usagers a concepteurs de parcours. Votre livrable est en ligne."
"Vous pouvez des a present enrichir la mediatisation, affiner la scenarisation, et deployer le parcours aupres d'apprenants reels."
"Je reste a votre disposition pour l'accompagnement. Merci pour votre engagement."
ANIMATION :
Cloture positive, ouverture sur la suite. Remercier. Duree : 2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44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463040"/>
            <a:ext cx="5120640" cy="512064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3108960"/>
            <a:ext cx="4206240" cy="420624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4" name="Shape 2"/>
          <p:cNvSpPr/>
          <p:nvPr/>
        </p:nvSpPr>
        <p:spPr>
          <a:xfrm>
            <a:off x="777240" y="1325880"/>
            <a:ext cx="914400" cy="914400"/>
          </a:xfrm>
          <a:prstGeom prst="roundRect">
            <a:avLst>
              <a:gd name="adj" fmla="val 8000"/>
            </a:avLst>
          </a:prstGeom>
          <a:solidFill>
            <a:srgbClr val="E94D2A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1563624"/>
            <a:ext cx="438912" cy="4389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251460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à Épie Formation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777240" y="361188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F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Découvrir la plateforme et créer un cours — exemple FLE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22960" y="4434840"/>
            <a:ext cx="2194560" cy="0"/>
          </a:xfrm>
          <a:prstGeom prst="line">
            <a:avLst/>
          </a:prstGeom>
          <a:noFill/>
          <a:ln w="38100">
            <a:solidFill>
              <a:srgbClr val="01C69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45720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B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 aux formateurs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5943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FB0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Juin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programme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temps : comprendre l'outil, puis le mettre en pratique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02920" y="1691640"/>
            <a:ext cx="8229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3D2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1417320" y="182880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044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721" y="1976201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240280" y="181965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Qu'est-ce que Moodle ?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2240280" y="2167128"/>
            <a:ext cx="8961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Définition, rôle dans la formation, vocabulaire de base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679192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502920" y="2679192"/>
            <a:ext cx="8229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3D2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Shape 9"/>
          <p:cNvSpPr/>
          <p:nvPr/>
        </p:nvSpPr>
        <p:spPr>
          <a:xfrm>
            <a:off x="1417320" y="2816352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1C69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721" y="2963753"/>
            <a:ext cx="272125" cy="27212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240280" y="280720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c'est organisé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2240280" y="3154680"/>
            <a:ext cx="8961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Catégories, cours, sections, activités et ressources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502920" y="3666744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502920" y="3666744"/>
            <a:ext cx="8229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3D2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Shape 14"/>
          <p:cNvSpPr/>
          <p:nvPr/>
        </p:nvSpPr>
        <p:spPr>
          <a:xfrm>
            <a:off x="1417320" y="3803904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E94D2A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4721" y="3951305"/>
            <a:ext cx="272125" cy="272125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2240280" y="3794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rôles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2240280" y="4142232"/>
            <a:ext cx="8961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Administrateur, formateur, stagiaire : qui fait quoi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502920" y="4654296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502920" y="4654296"/>
            <a:ext cx="8229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3D2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</p:txBody>
      </p:sp>
      <p:sp>
        <p:nvSpPr>
          <p:cNvPr id="24" name="Shape 19"/>
          <p:cNvSpPr/>
          <p:nvPr/>
        </p:nvSpPr>
        <p:spPr>
          <a:xfrm>
            <a:off x="1417320" y="4791456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04461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4721" y="4938857"/>
            <a:ext cx="272125" cy="272125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2240280" y="478231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un cours pas à pas</a:t>
            </a:r>
            <a:endParaRPr lang="en-US" sz="1700" dirty="0"/>
          </a:p>
        </p:txBody>
      </p:sp>
      <p:sp>
        <p:nvSpPr>
          <p:cNvPr id="27" name="Text 21"/>
          <p:cNvSpPr/>
          <p:nvPr/>
        </p:nvSpPr>
        <p:spPr>
          <a:xfrm>
            <a:off x="2240280" y="5129784"/>
            <a:ext cx="8961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Démonstration concrète : un cours FLE</a:t>
            </a:r>
            <a:endParaRPr lang="en-US" sz="1250" dirty="0"/>
          </a:p>
        </p:txBody>
      </p:sp>
      <p:sp>
        <p:nvSpPr>
          <p:cNvPr id="28" name="Shape 22"/>
          <p:cNvSpPr/>
          <p:nvPr/>
        </p:nvSpPr>
        <p:spPr>
          <a:xfrm>
            <a:off x="502920" y="5641848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502920" y="5641848"/>
            <a:ext cx="82296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3D2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30" name="Shape 24"/>
          <p:cNvSpPr/>
          <p:nvPr/>
        </p:nvSpPr>
        <p:spPr>
          <a:xfrm>
            <a:off x="1417320" y="5779008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1C69C"/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4721" y="5926409"/>
            <a:ext cx="272125" cy="272125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2240280" y="576986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et évaluation</a:t>
            </a:r>
            <a:endParaRPr lang="en-US" sz="1700" dirty="0"/>
          </a:p>
        </p:txBody>
      </p:sp>
      <p:sp>
        <p:nvSpPr>
          <p:cNvPr id="33" name="Text 26"/>
          <p:cNvSpPr/>
          <p:nvPr/>
        </p:nvSpPr>
        <p:spPr>
          <a:xfrm>
            <a:off x="2240280" y="6117336"/>
            <a:ext cx="8961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Tests, notes, progression et préparation au Tosa</a:t>
            </a:r>
            <a:endParaRPr lang="en-US" sz="1250" dirty="0"/>
          </a:p>
        </p:txBody>
      </p:sp>
      <p:sp>
        <p:nvSpPr>
          <p:cNvPr id="34" name="Text 27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de la matinée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heures · alternance démonstration et pratique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11155680" cy="713232"/>
          </a:xfrm>
          <a:prstGeom prst="roundRect">
            <a:avLst>
              <a:gd name="adj" fmla="val 769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2920" y="1691640"/>
            <a:ext cx="1417320" cy="713232"/>
          </a:xfrm>
          <a:prstGeom prst="roundRect">
            <a:avLst>
              <a:gd name="adj" fmla="val 7692"/>
            </a:avLst>
          </a:prstGeom>
          <a:solidFill>
            <a:srgbClr val="00446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691640"/>
            <a:ext cx="1417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h 00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148840" y="17830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 et tour de table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148840" y="2103120"/>
            <a:ext cx="7589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Objectifs de la matinée, connexion à la plateforme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0195560" y="1856232"/>
            <a:ext cx="123444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0044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95560" y="1856232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2920" y="2523744"/>
            <a:ext cx="11155680" cy="713232"/>
          </a:xfrm>
          <a:prstGeom prst="roundRect">
            <a:avLst>
              <a:gd name="adj" fmla="val 769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02920" y="2523744"/>
            <a:ext cx="1417320" cy="713232"/>
          </a:xfrm>
          <a:prstGeom prst="roundRect">
            <a:avLst>
              <a:gd name="adj" fmla="val 7692"/>
            </a:avLst>
          </a:prstGeom>
          <a:solidFill>
            <a:srgbClr val="01C69C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2523744"/>
            <a:ext cx="1417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h 15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48840" y="2615184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Découvrir Moodle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148840" y="2935224"/>
            <a:ext cx="7589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Définition, organisation, rôles : la partie théorique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0195560" y="2688336"/>
            <a:ext cx="123444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01C69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95560" y="2688336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3355848"/>
            <a:ext cx="11155680" cy="713232"/>
          </a:xfrm>
          <a:prstGeom prst="roundRect">
            <a:avLst>
              <a:gd name="adj" fmla="val 769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920" y="3355848"/>
            <a:ext cx="1417320" cy="713232"/>
          </a:xfrm>
          <a:prstGeom prst="roundRect">
            <a:avLst>
              <a:gd name="adj" fmla="val 7692"/>
            </a:avLst>
          </a:prstGeom>
          <a:solidFill>
            <a:srgbClr val="E94D2A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3355848"/>
            <a:ext cx="1417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h 45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2148840" y="3447288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Démonstration : créer un cours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148840" y="3767328"/>
            <a:ext cx="7589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formateur crée en direct le cours FLE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0195560" y="3520440"/>
            <a:ext cx="123444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E94D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195560" y="3520440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02920" y="4187952"/>
            <a:ext cx="11155680" cy="713232"/>
          </a:xfrm>
          <a:prstGeom prst="roundRect">
            <a:avLst>
              <a:gd name="adj" fmla="val 769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502920" y="4187952"/>
            <a:ext cx="1417320" cy="713232"/>
          </a:xfrm>
          <a:prstGeom prst="roundRect">
            <a:avLst>
              <a:gd name="adj" fmla="val 7692"/>
            </a:avLst>
          </a:prstGeom>
          <a:solidFill>
            <a:srgbClr val="9AAAB2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4187952"/>
            <a:ext cx="1417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h 30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2148840" y="4187952"/>
            <a:ext cx="7315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10195560" y="4352544"/>
            <a:ext cx="123444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9AAAB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195560" y="4352544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02920" y="5020056"/>
            <a:ext cx="11155680" cy="713232"/>
          </a:xfrm>
          <a:prstGeom prst="roundRect">
            <a:avLst>
              <a:gd name="adj" fmla="val 769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502920" y="5020056"/>
            <a:ext cx="1417320" cy="713232"/>
          </a:xfrm>
          <a:prstGeom prst="roundRect">
            <a:avLst>
              <a:gd name="adj" fmla="val 7692"/>
            </a:avLst>
          </a:prstGeom>
          <a:solidFill>
            <a:srgbClr val="004461"/>
          </a:solidFill>
          <a:ln/>
        </p:spPr>
      </p:sp>
      <p:sp>
        <p:nvSpPr>
          <p:cNvPr id="33" name="Text 31"/>
          <p:cNvSpPr/>
          <p:nvPr/>
        </p:nvSpPr>
        <p:spPr>
          <a:xfrm>
            <a:off x="502920" y="5020056"/>
            <a:ext cx="1417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h 45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2148840" y="5111496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pratique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2148840" y="5431536"/>
            <a:ext cx="7589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formateur crée son propre cours (exercice fil rouge)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0195560" y="5184648"/>
            <a:ext cx="123444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00446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195560" y="5184648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02920" y="5852160"/>
            <a:ext cx="11155680" cy="713232"/>
          </a:xfrm>
          <a:prstGeom prst="roundRect">
            <a:avLst>
              <a:gd name="adj" fmla="val 7692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502920" y="5852160"/>
            <a:ext cx="1417320" cy="713232"/>
          </a:xfrm>
          <a:prstGeom prst="roundRect">
            <a:avLst>
              <a:gd name="adj" fmla="val 7692"/>
            </a:avLst>
          </a:prstGeom>
          <a:solidFill>
            <a:srgbClr val="01C69C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" y="5852160"/>
            <a:ext cx="1417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h 45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2148840" y="5943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Partage et bilan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2148840" y="6263640"/>
            <a:ext cx="7589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 croisée des cours, questions, suite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10195560" y="6016752"/>
            <a:ext cx="123444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01C69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0195560" y="6016752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Qu'est-ce que Moodle 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02920" y="137160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004461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737360"/>
            <a:ext cx="685800" cy="685800"/>
          </a:xfrm>
          <a:prstGeom prst="roundRect">
            <a:avLst>
              <a:gd name="adj" fmla="val 10667"/>
            </a:avLst>
          </a:prstGeom>
          <a:solidFill>
            <a:srgbClr val="E94D2A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9156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256032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plateforme de formation en ligne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68680" y="3337560"/>
            <a:ext cx="47548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D5E2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(Learning Management System) regroupe au même endroit les contenus, les activités et le suivi des apprenants.</a:t>
            </a:r>
            <a:endParaRPr lang="en-US" sz="1400" dirty="0"/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D5E2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par navigateur, sans installation pour le stagiaire.</a:t>
            </a:r>
            <a:endParaRPr lang="en-US" sz="1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5E2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source, utilisé par des universités et organismes de formation dans le monde entier.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63640" y="1371600"/>
            <a:ext cx="2697480" cy="2103120"/>
          </a:xfrm>
          <a:prstGeom prst="roundRect">
            <a:avLst>
              <a:gd name="adj" fmla="val 2609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16459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1C69C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381" y="181234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537960" y="2395728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Diffuser des supports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6537960" y="276148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Documents, vidéos, liens, consignes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9144000" y="1371600"/>
            <a:ext cx="2697480" cy="2103120"/>
          </a:xfrm>
          <a:prstGeom prst="roundRect">
            <a:avLst>
              <a:gd name="adj" fmla="val 2609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9418320" y="16459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E94D2A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4741" y="181234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418320" y="2395728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Proposer des activités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9418320" y="276148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Tests, devoirs, exercices interactifs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263640" y="3657600"/>
            <a:ext cx="2697480" cy="2103120"/>
          </a:xfrm>
          <a:prstGeom prst="roundRect">
            <a:avLst>
              <a:gd name="adj" fmla="val 2609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39319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1C69C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381" y="4098341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537960" y="4681728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Suivre la progression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6537960" y="504748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Notes, achèvement, temps passé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9144000" y="3657600"/>
            <a:ext cx="2697480" cy="2103120"/>
          </a:xfrm>
          <a:prstGeom prst="roundRect">
            <a:avLst>
              <a:gd name="adj" fmla="val 2609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9418320" y="39319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E94D2A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4741" y="4098341"/>
            <a:ext cx="307238" cy="30723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418320" y="4681728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Échanger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9418320" y="504748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Forums, messages, retours individualisés</a:t>
            </a:r>
            <a:endParaRPr lang="en-US" sz="1150" dirty="0"/>
          </a:p>
        </p:txBody>
      </p:sp>
      <p:sp>
        <p:nvSpPr>
          <p:cNvPr id="28" name="Text 21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Moodle est organisé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plus général au plus précis — le vocabulaire à retenir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10607040" cy="868680"/>
          </a:xfrm>
          <a:prstGeom prst="roundRect">
            <a:avLst>
              <a:gd name="adj" fmla="val 6316"/>
            </a:avLst>
          </a:prstGeom>
          <a:solidFill>
            <a:srgbClr val="004461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92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8680" y="2267712"/>
            <a:ext cx="9875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Regroupe les cours par thème ou par filière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005840" y="26243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143000" y="2862072"/>
            <a:ext cx="9966960" cy="868680"/>
          </a:xfrm>
          <a:prstGeom prst="roundRect">
            <a:avLst>
              <a:gd name="adj" fmla="val 6316"/>
            </a:avLst>
          </a:prstGeom>
          <a:solidFill>
            <a:srgbClr val="0B5670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5087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08760" y="3346704"/>
            <a:ext cx="9235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L'espace dédié à une formation (ex : FLE niveau A1)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645920" y="37033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783080" y="3941064"/>
            <a:ext cx="9326880" cy="868680"/>
          </a:xfrm>
          <a:prstGeom prst="roundRect">
            <a:avLst>
              <a:gd name="adj" fmla="val 6316"/>
            </a:avLst>
          </a:prstGeom>
          <a:solidFill>
            <a:srgbClr val="01C69C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148840" y="4050792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148840" y="4425696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Découpe le cours en parties ou en séances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286000" y="478231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423160" y="5020056"/>
            <a:ext cx="8686800" cy="868680"/>
          </a:xfrm>
          <a:prstGeom prst="roundRect">
            <a:avLst>
              <a:gd name="adj" fmla="val 6316"/>
            </a:avLst>
          </a:prstGeom>
          <a:solidFill>
            <a:srgbClr val="E94D2A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788920" y="5129784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Activité / Ressource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788920" y="5504688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8F0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contenu concret : test, devoir, fichier, vidéo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fait quoi : les rôles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rôles principaux, des droits différents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3611880" cy="4160520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E4EDF1"/>
            </a:solidFill>
            <a:prstDash val="solid"/>
          </a:ln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2920" y="1691640"/>
            <a:ext cx="3611880" cy="1097280"/>
          </a:xfrm>
          <a:prstGeom prst="roundRect">
            <a:avLst>
              <a:gd name="adj" fmla="val 5000"/>
            </a:avLst>
          </a:prstGeom>
          <a:solidFill>
            <a:srgbClr val="00446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2468880"/>
            <a:ext cx="3611880" cy="320040"/>
          </a:xfrm>
          <a:prstGeom prst="rect">
            <a:avLst/>
          </a:prstGeom>
          <a:solidFill>
            <a:srgbClr val="004461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18745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0044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206471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192024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22960" y="3063240"/>
            <a:ext cx="30175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Gère la plateforme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 les catégories et les comptes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 les rôles et réglages généraux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343400" y="1691640"/>
            <a:ext cx="3611880" cy="4160520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E4EDF1"/>
            </a:solidFill>
            <a:prstDash val="solid"/>
          </a:ln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43400" y="1691640"/>
            <a:ext cx="3611880" cy="1097280"/>
          </a:xfrm>
          <a:prstGeom prst="roundRect">
            <a:avLst>
              <a:gd name="adj" fmla="val 5000"/>
            </a:avLst>
          </a:prstGeom>
          <a:solidFill>
            <a:srgbClr val="E94D2A"/>
          </a:solidFill>
          <a:ln/>
        </p:spPr>
      </p:sp>
      <p:sp>
        <p:nvSpPr>
          <p:cNvPr id="13" name="Shape 10"/>
          <p:cNvSpPr/>
          <p:nvPr/>
        </p:nvSpPr>
        <p:spPr>
          <a:xfrm>
            <a:off x="4343400" y="2468880"/>
            <a:ext cx="3611880" cy="320040"/>
          </a:xfrm>
          <a:prstGeom prst="rect">
            <a:avLst/>
          </a:prstGeom>
          <a:solidFill>
            <a:srgbClr val="E94D2A"/>
          </a:solidFill>
          <a:ln/>
        </p:spPr>
      </p:sp>
      <p:sp>
        <p:nvSpPr>
          <p:cNvPr id="14" name="Shape 11"/>
          <p:cNvSpPr/>
          <p:nvPr/>
        </p:nvSpPr>
        <p:spPr>
          <a:xfrm>
            <a:off x="4663440" y="18745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E94D2A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635" y="2064715"/>
            <a:ext cx="351130" cy="35113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532120" y="192024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4663440" y="3063240"/>
            <a:ext cx="30175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 et anime ses cours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Ajoute activités et ressources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Suit, note et accompagne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8183880" y="1691640"/>
            <a:ext cx="3611880" cy="4160520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E4EDF1"/>
            </a:solidFill>
            <a:prstDash val="solid"/>
          </a:ln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183880" y="1691640"/>
            <a:ext cx="3611880" cy="1097280"/>
          </a:xfrm>
          <a:prstGeom prst="roundRect">
            <a:avLst>
              <a:gd name="adj" fmla="val 5000"/>
            </a:avLst>
          </a:prstGeom>
          <a:solidFill>
            <a:srgbClr val="01C69C"/>
          </a:solidFill>
          <a:ln/>
        </p:spPr>
      </p:sp>
      <p:sp>
        <p:nvSpPr>
          <p:cNvPr id="20" name="Shape 16"/>
          <p:cNvSpPr/>
          <p:nvPr/>
        </p:nvSpPr>
        <p:spPr>
          <a:xfrm>
            <a:off x="8183880" y="2468880"/>
            <a:ext cx="3611880" cy="320040"/>
          </a:xfrm>
          <a:prstGeom prst="rect">
            <a:avLst/>
          </a:prstGeom>
          <a:solidFill>
            <a:srgbClr val="01C69C"/>
          </a:solidFill>
          <a:ln/>
        </p:spPr>
      </p:sp>
      <p:sp>
        <p:nvSpPr>
          <p:cNvPr id="21" name="Shape 17"/>
          <p:cNvSpPr/>
          <p:nvPr/>
        </p:nvSpPr>
        <p:spPr>
          <a:xfrm>
            <a:off x="8503920" y="18745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01C69C"/>
          </a:solidFill>
          <a:ln/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115" y="2064715"/>
            <a:ext cx="351130" cy="35113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9372600" y="192024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Stagiaire</a:t>
            </a:r>
            <a:endParaRPr lang="en-US" sz="1800" dirty="0"/>
          </a:p>
        </p:txBody>
      </p:sp>
      <p:sp>
        <p:nvSpPr>
          <p:cNvPr id="24" name="Text 19"/>
          <p:cNvSpPr/>
          <p:nvPr/>
        </p:nvSpPr>
        <p:spPr>
          <a:xfrm>
            <a:off x="8503920" y="3063240"/>
            <a:ext cx="301752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Accède aux cours inscrits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Réalise les activités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Consulte ses résultats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26" name="Text 21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44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840480"/>
            <a:ext cx="4572000" cy="457200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-1554480"/>
            <a:ext cx="4023360" cy="402336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148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Démonstration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260604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un cours pas à pas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5661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F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concret : un cours de FLE niveau A1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143000"/>
            <a:ext cx="777240" cy="777240"/>
          </a:xfrm>
          <a:prstGeom prst="roundRect">
            <a:avLst>
              <a:gd name="adj" fmla="val 9412"/>
            </a:avLst>
          </a:prstGeom>
          <a:solidFill>
            <a:srgbClr val="E94D2A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1345082"/>
            <a:ext cx="373075" cy="373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le cours FLE : 6 étapes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chemin complet, de la création de l'espace à la mise à disposition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05740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044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4" y="2211934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20756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508760" y="233172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le cours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283464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 « Bureautique », nom, dates, format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97680" y="178308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72000" y="205740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1C69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534" y="2211934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03520" y="20756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2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5303520" y="233172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Structurer en sections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572000" y="283464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section par thème de communication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092440" y="178308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66760" y="205740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044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294" y="2211934"/>
            <a:ext cx="285293" cy="28529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98280" y="20756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3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9098280" y="233172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Ajouter les ressources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8366760" y="283464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Fiches, vidéos, fichiers d'entraînement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502920" y="393192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77240" y="420624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1C69C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774" y="4360774"/>
            <a:ext cx="285293" cy="28529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08760" y="42245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4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1508760" y="448056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Ajouter les activités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777240" y="498348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Tests, devoirs, exercices auto-évalués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4297680" y="393192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572000" y="420624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04461"/>
          </a:solidFill>
          <a:ln/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6534" y="4360774"/>
            <a:ext cx="285293" cy="285293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303520" y="42245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5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5303520" y="448056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Inscrire les stagiaires</a:t>
            </a:r>
            <a:endParaRPr lang="en-US" sz="1500" dirty="0"/>
          </a:p>
        </p:txBody>
      </p:sp>
      <p:sp>
        <p:nvSpPr>
          <p:cNvPr id="33" name="Text 26"/>
          <p:cNvSpPr/>
          <p:nvPr/>
        </p:nvSpPr>
        <p:spPr>
          <a:xfrm>
            <a:off x="4572000" y="498348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Manuellement ou par clé d'inscription</a:t>
            </a:r>
            <a:endParaRPr lang="en-US" sz="1200" dirty="0"/>
          </a:p>
        </p:txBody>
      </p:sp>
      <p:sp>
        <p:nvSpPr>
          <p:cNvPr id="34" name="Shape 27"/>
          <p:cNvSpPr/>
          <p:nvPr/>
        </p:nvSpPr>
        <p:spPr>
          <a:xfrm>
            <a:off x="8092440" y="393192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366760" y="420624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1C69C"/>
          </a:solidFill>
          <a:ln/>
        </p:spPr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1294" y="4360774"/>
            <a:ext cx="285293" cy="285293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9098280" y="42245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6</a:t>
            </a:r>
            <a:endParaRPr lang="en-US" sz="1100" dirty="0"/>
          </a:p>
        </p:txBody>
      </p:sp>
      <p:sp>
        <p:nvSpPr>
          <p:cNvPr id="38" name="Text 30"/>
          <p:cNvSpPr/>
          <p:nvPr/>
        </p:nvSpPr>
        <p:spPr>
          <a:xfrm>
            <a:off x="9098280" y="448056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Vérifier et publier</a:t>
            </a:r>
            <a:endParaRPr lang="en-US" sz="1500" dirty="0"/>
          </a:p>
        </p:txBody>
      </p:sp>
      <p:sp>
        <p:nvSpPr>
          <p:cNvPr id="39" name="Text 31"/>
          <p:cNvSpPr/>
          <p:nvPr/>
        </p:nvSpPr>
        <p:spPr>
          <a:xfrm>
            <a:off x="8366760" y="498348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Vue stagiaire, puis rendre visible</a:t>
            </a:r>
            <a:endParaRPr lang="en-US" sz="1200" dirty="0"/>
          </a:p>
        </p:txBody>
      </p:sp>
      <p:sp>
        <p:nvSpPr>
          <p:cNvPr id="40" name="Text 32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41" name="Text 3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Étapes 1 &amp; 2 — Créer et structurer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69164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0446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1" y="185806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17830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Créer le cours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22960" y="246888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1200"/>
              </a:spcAft>
              <a:buNone/>
            </a:pPr>
            <a:r>
              <a:rPr lang="en-US" sz="14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du site  ›  Cours  ›  Ajouter un cours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 complet : FLE niveau A1 — Débutant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 abrégé : FLE-A1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 : FLE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: par sections (thématique)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Dates de début et de fin de session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72200" y="137160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004461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92240" y="169164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E94D2A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661" y="185806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69480" y="17830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Structurer en sections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6492240" y="24688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C9DB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section = un thème de communication :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6492240" y="2880360"/>
            <a:ext cx="48463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présenter et saluer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famille et les nombres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café, commander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les courses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Demander son chemin</a:t>
            </a:r>
            <a:endParaRPr lang="en-US" sz="1350" dirty="0"/>
          </a:p>
          <a:p>
            <a:pPr marL="342900" indent="-342900">
              <a:buSzPct val="100000"/>
              <a:buChar char="•"/>
            </a:pPr>
            <a:r>
              <a:rPr lang="en-US" sz="13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 A1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Étapes 3 &amp; 4 — Remplir le cours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Activer le mode édition, puis « Ajouter une activité ou ressource »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1691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Ressources — pour transmettre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29514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" y="243779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2276856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371600" y="2606040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Fiches PDF, supports Word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02920" y="3081528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11" name="Shape 8"/>
          <p:cNvSpPr/>
          <p:nvPr/>
        </p:nvSpPr>
        <p:spPr>
          <a:xfrm>
            <a:off x="685800" y="322783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46" y="3370478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371600" y="3209544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Vidéo / URL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1371600" y="3538728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Tutoriels, démonstrations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02920" y="4014216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16" name="Shape 12"/>
          <p:cNvSpPr/>
          <p:nvPr/>
        </p:nvSpPr>
        <p:spPr>
          <a:xfrm>
            <a:off x="685800" y="416052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446" y="4303166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371600" y="4142232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1371600" y="4471416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Consignes, rappels de cours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502920" y="4946904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21" name="Shape 16"/>
          <p:cNvSpPr/>
          <p:nvPr/>
        </p:nvSpPr>
        <p:spPr>
          <a:xfrm>
            <a:off x="685800" y="5093208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446" y="5235854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371600" y="50749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</a:t>
            </a:r>
            <a:endParaRPr lang="en-US" sz="1450" dirty="0"/>
          </a:p>
        </p:txBody>
      </p:sp>
      <p:sp>
        <p:nvSpPr>
          <p:cNvPr id="24" name="Text 18"/>
          <p:cNvSpPr/>
          <p:nvPr/>
        </p:nvSpPr>
        <p:spPr>
          <a:xfrm>
            <a:off x="1371600" y="5404104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Fichiers d'entraînement groupés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6263640" y="1691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Activités — pour faire et évaluer</a:t>
            </a:r>
            <a:endParaRPr lang="en-US" sz="1600" dirty="0"/>
          </a:p>
        </p:txBody>
      </p:sp>
      <p:sp>
        <p:nvSpPr>
          <p:cNvPr id="26" name="Shape 20"/>
          <p:cNvSpPr/>
          <p:nvPr/>
        </p:nvSpPr>
        <p:spPr>
          <a:xfrm>
            <a:off x="6263640" y="2148840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27" name="Shape 21"/>
          <p:cNvSpPr/>
          <p:nvPr/>
        </p:nvSpPr>
        <p:spPr>
          <a:xfrm>
            <a:off x="6446520" y="229514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166" y="2437790"/>
            <a:ext cx="263347" cy="263347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132320" y="2276856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450" dirty="0"/>
          </a:p>
        </p:txBody>
      </p:sp>
      <p:sp>
        <p:nvSpPr>
          <p:cNvPr id="30" name="Text 23"/>
          <p:cNvSpPr/>
          <p:nvPr/>
        </p:nvSpPr>
        <p:spPr>
          <a:xfrm>
            <a:off x="7132320" y="2606040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QCM auto-corrigés, correction immédiate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6263640" y="3081528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32" name="Shape 25"/>
          <p:cNvSpPr/>
          <p:nvPr/>
        </p:nvSpPr>
        <p:spPr>
          <a:xfrm>
            <a:off x="6446520" y="322783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9166" y="3370478"/>
            <a:ext cx="263347" cy="263347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132320" y="3209544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Devoir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7132320" y="3538728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Remise d'un fichier Word à corriger</a:t>
            </a:r>
            <a:endParaRPr lang="en-US" sz="1200" dirty="0"/>
          </a:p>
        </p:txBody>
      </p:sp>
      <p:sp>
        <p:nvSpPr>
          <p:cNvPr id="36" name="Shape 28"/>
          <p:cNvSpPr/>
          <p:nvPr/>
        </p:nvSpPr>
        <p:spPr>
          <a:xfrm>
            <a:off x="6263640" y="4014216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37" name="Shape 29"/>
          <p:cNvSpPr/>
          <p:nvPr/>
        </p:nvSpPr>
        <p:spPr>
          <a:xfrm>
            <a:off x="6446520" y="416052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9166" y="4303166"/>
            <a:ext cx="263347" cy="263347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7132320" y="4142232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Sondage</a:t>
            </a:r>
            <a:endParaRPr lang="en-US" sz="1450" dirty="0"/>
          </a:p>
        </p:txBody>
      </p:sp>
      <p:sp>
        <p:nvSpPr>
          <p:cNvPr id="40" name="Text 31"/>
          <p:cNvSpPr/>
          <p:nvPr/>
        </p:nvSpPr>
        <p:spPr>
          <a:xfrm>
            <a:off x="7132320" y="4471416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Auto-positionnement du stagiaire</a:t>
            </a:r>
            <a:endParaRPr lang="en-US" sz="1200" dirty="0"/>
          </a:p>
        </p:txBody>
      </p:sp>
      <p:sp>
        <p:nvSpPr>
          <p:cNvPr id="41" name="Shape 32"/>
          <p:cNvSpPr/>
          <p:nvPr/>
        </p:nvSpPr>
        <p:spPr>
          <a:xfrm>
            <a:off x="6263640" y="4946904"/>
            <a:ext cx="5394960" cy="841248"/>
          </a:xfrm>
          <a:prstGeom prst="roundRect">
            <a:avLst>
              <a:gd name="adj" fmla="val 6522"/>
            </a:avLst>
          </a:prstGeom>
          <a:solidFill>
            <a:srgbClr val="EEF3F5"/>
          </a:solidFill>
          <a:ln/>
        </p:spPr>
      </p:sp>
      <p:sp>
        <p:nvSpPr>
          <p:cNvPr id="42" name="Shape 33"/>
          <p:cNvSpPr/>
          <p:nvPr/>
        </p:nvSpPr>
        <p:spPr>
          <a:xfrm>
            <a:off x="6446520" y="5093208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4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9166" y="5235854"/>
            <a:ext cx="263347" cy="263347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7132320" y="50749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</a:t>
            </a:r>
            <a:endParaRPr lang="en-US" sz="1450" dirty="0"/>
          </a:p>
        </p:txBody>
      </p:sp>
      <p:sp>
        <p:nvSpPr>
          <p:cNvPr id="45" name="Text 35"/>
          <p:cNvSpPr/>
          <p:nvPr/>
        </p:nvSpPr>
        <p:spPr>
          <a:xfrm>
            <a:off x="7132320" y="5404104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et entraide</a:t>
            </a:r>
            <a:endParaRPr lang="en-US" sz="1200" dirty="0"/>
          </a:p>
        </p:txBody>
      </p:sp>
      <p:sp>
        <p:nvSpPr>
          <p:cNvPr id="46" name="Text 36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47" name="Text 37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Étapes 5 &amp; 6 — Inscrire et publier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02920" y="137160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69164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1C69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1" y="185806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17830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Inscrire les stagiaires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22960" y="2514600"/>
            <a:ext cx="48463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Inscription manuelle : choisir les stagiaires un par un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Clé d'inscription : un mot de passe partagé au groupe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Cohortes : inscrire un groupe entier en une fois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Attribuer le rôle adapté (stagiaire)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72200" y="137160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004461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92240" y="169164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E94D2A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661" y="185806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69480" y="17830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Vérifier et publier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6492240" y="2514600"/>
            <a:ext cx="48463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Prendre le rôle » Stagiaire pour voir le cours comme eux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Vérifier l'ordre des sections et la lisibilité des consignes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 un quiz de bout en bout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Passer la visibilité du cours sur « Afficher »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Suivi, évaluation et lien avec le Tosa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prépare et objective le passage de la certification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1874520"/>
          </a:xfrm>
          <a:prstGeom prst="roundRect">
            <a:avLst>
              <a:gd name="adj" fmla="val 292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1031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0044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2293315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167128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Positionnement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783080" y="2651760"/>
            <a:ext cx="4023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test d'entrée situe le niveau de départ de chaque stagiaire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72200" y="1783080"/>
            <a:ext cx="5440680" cy="1874520"/>
          </a:xfrm>
          <a:prstGeom prst="roundRect">
            <a:avLst>
              <a:gd name="adj" fmla="val 292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92240" y="21031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01C69C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435" y="2293315"/>
            <a:ext cx="351130" cy="3511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167128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Progression suivie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7452360" y="2651760"/>
            <a:ext cx="4023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Notes, achèvement d'activité et temps passé, visibles en continu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02920" y="3840480"/>
            <a:ext cx="5440680" cy="1874520"/>
          </a:xfrm>
          <a:prstGeom prst="roundRect">
            <a:avLst>
              <a:gd name="adj" fmla="val 292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2960" y="41605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E94D2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55" y="4350715"/>
            <a:ext cx="351130" cy="3511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224528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blancs Tosa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1783080" y="4709160"/>
            <a:ext cx="4023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quiz au format proche de l'examen pour s'entraîner sans pression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172200" y="3840480"/>
            <a:ext cx="5440680" cy="1874520"/>
          </a:xfrm>
          <a:prstGeom prst="roundRect">
            <a:avLst>
              <a:gd name="adj" fmla="val 2927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92240" y="4160520"/>
            <a:ext cx="731520" cy="731520"/>
          </a:xfrm>
          <a:prstGeom prst="roundRect">
            <a:avLst>
              <a:gd name="adj" fmla="val 10000"/>
            </a:avLst>
          </a:prstGeom>
          <a:solidFill>
            <a:srgbClr val="004461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2435" y="4350715"/>
            <a:ext cx="351130" cy="35113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224528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Préparation ciblée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7452360" y="4709160"/>
            <a:ext cx="4023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résultats orientent la remédiation avant le passage officiel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44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206240" cy="420624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3" name="Shape 1"/>
          <p:cNvSpPr/>
          <p:nvPr/>
        </p:nvSpPr>
        <p:spPr>
          <a:xfrm>
            <a:off x="-1188720" y="4206240"/>
            <a:ext cx="4023360" cy="402336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5029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E94D2A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669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vous lancer ?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4173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F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est fait pour les formateurs — voici ce que vous y gagnez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40080" y="1783080"/>
            <a:ext cx="3493008" cy="2057400"/>
          </a:xfrm>
          <a:prstGeom prst="roundRect">
            <a:avLst>
              <a:gd name="adj" fmla="val 2667"/>
            </a:avLst>
          </a:prstGeom>
          <a:solidFill>
            <a:srgbClr val="0B5670"/>
          </a:solidFill>
          <a:ln/>
        </p:spPr>
      </p:sp>
      <p:sp>
        <p:nvSpPr>
          <p:cNvPr id="9" name="Shape 6"/>
          <p:cNvSpPr/>
          <p:nvPr/>
        </p:nvSpPr>
        <p:spPr>
          <a:xfrm>
            <a:off x="896112" y="203911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758" y="2181758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54480" y="205740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 cours vous suivent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96112" y="269748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CFE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Exportables et réimportables : si vous changez de structure, vous récupérez vos cours sauvegardés. Jamais de zéro.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361688" y="1783080"/>
            <a:ext cx="3493008" cy="2057400"/>
          </a:xfrm>
          <a:prstGeom prst="roundRect">
            <a:avLst>
              <a:gd name="adj" fmla="val 2667"/>
            </a:avLst>
          </a:prstGeom>
          <a:solidFill>
            <a:srgbClr val="0B5670"/>
          </a:solidFill>
          <a:ln/>
        </p:spPr>
      </p:sp>
      <p:sp>
        <p:nvSpPr>
          <p:cNvPr id="14" name="Shape 10"/>
          <p:cNvSpPr/>
          <p:nvPr/>
        </p:nvSpPr>
        <p:spPr>
          <a:xfrm>
            <a:off x="4617720" y="203911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366" y="2181758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276088" y="205740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une fois, réutiliser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4617720" y="269748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CFE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cours préparé sert pour toutes vos sessions suivantes : vous dupliquez et ajustez au lieu de tout refaire.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8083296" y="1783080"/>
            <a:ext cx="3493008" cy="2057400"/>
          </a:xfrm>
          <a:prstGeom prst="roundRect">
            <a:avLst>
              <a:gd name="adj" fmla="val 2667"/>
            </a:avLst>
          </a:prstGeom>
          <a:solidFill>
            <a:srgbClr val="0B5670"/>
          </a:solidFill>
          <a:ln/>
        </p:spPr>
      </p:sp>
      <p:sp>
        <p:nvSpPr>
          <p:cNvPr id="19" name="Shape 14"/>
          <p:cNvSpPr/>
          <p:nvPr/>
        </p:nvSpPr>
        <p:spPr>
          <a:xfrm>
            <a:off x="8339328" y="203911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1974" y="2181758"/>
            <a:ext cx="263347" cy="26334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997696" y="205740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partout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8339328" y="269748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CFE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Depuis n'importe quel navigateur, au centre comme à la maison, sans rien installer. Vos stagiaires aussi.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640080" y="4023360"/>
            <a:ext cx="3493008" cy="2057400"/>
          </a:xfrm>
          <a:prstGeom prst="roundRect">
            <a:avLst>
              <a:gd name="adj" fmla="val 2667"/>
            </a:avLst>
          </a:prstGeom>
          <a:solidFill>
            <a:srgbClr val="0B5670"/>
          </a:solidFill>
          <a:ln/>
        </p:spPr>
      </p:sp>
      <p:sp>
        <p:nvSpPr>
          <p:cNvPr id="24" name="Shape 18"/>
          <p:cNvSpPr/>
          <p:nvPr/>
        </p:nvSpPr>
        <p:spPr>
          <a:xfrm>
            <a:off x="896112" y="427939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8758" y="4422038"/>
            <a:ext cx="263347" cy="26334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54480" y="429768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voyez qui a fait quoi</a:t>
            </a:r>
            <a:endParaRPr lang="en-US" sz="1500" dirty="0"/>
          </a:p>
        </p:txBody>
      </p:sp>
      <p:sp>
        <p:nvSpPr>
          <p:cNvPr id="27" name="Text 20"/>
          <p:cNvSpPr/>
          <p:nvPr/>
        </p:nvSpPr>
        <p:spPr>
          <a:xfrm>
            <a:off x="896112" y="493776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CFE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a ouvert le support, fait l'exercice, décroché. Vous pilotez au lieu de deviner.</a:t>
            </a:r>
            <a:endParaRPr lang="en-US" sz="1150" dirty="0"/>
          </a:p>
        </p:txBody>
      </p:sp>
      <p:sp>
        <p:nvSpPr>
          <p:cNvPr id="28" name="Shape 21"/>
          <p:cNvSpPr/>
          <p:nvPr/>
        </p:nvSpPr>
        <p:spPr>
          <a:xfrm>
            <a:off x="4361688" y="4023360"/>
            <a:ext cx="3493008" cy="2057400"/>
          </a:xfrm>
          <a:prstGeom prst="roundRect">
            <a:avLst>
              <a:gd name="adj" fmla="val 2667"/>
            </a:avLst>
          </a:prstGeom>
          <a:solidFill>
            <a:srgbClr val="0B5670"/>
          </a:solidFill>
          <a:ln/>
        </p:spPr>
      </p:sp>
      <p:sp>
        <p:nvSpPr>
          <p:cNvPr id="29" name="Shape 22"/>
          <p:cNvSpPr/>
          <p:nvPr/>
        </p:nvSpPr>
        <p:spPr>
          <a:xfrm>
            <a:off x="4617720" y="427939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366" y="4422038"/>
            <a:ext cx="263347" cy="263347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276088" y="429768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de logistique</a:t>
            </a:r>
            <a:endParaRPr lang="en-US" sz="1500" dirty="0"/>
          </a:p>
        </p:txBody>
      </p:sp>
      <p:sp>
        <p:nvSpPr>
          <p:cNvPr id="32" name="Text 24"/>
          <p:cNvSpPr/>
          <p:nvPr/>
        </p:nvSpPr>
        <p:spPr>
          <a:xfrm>
            <a:off x="4617720" y="493776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CFE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 les clés USB, les photocopies et les pièces jointes par mail. Tout au même endroit.</a:t>
            </a:r>
            <a:endParaRPr lang="en-US" sz="1150" dirty="0"/>
          </a:p>
        </p:txBody>
      </p:sp>
      <p:sp>
        <p:nvSpPr>
          <p:cNvPr id="33" name="Shape 25"/>
          <p:cNvSpPr/>
          <p:nvPr/>
        </p:nvSpPr>
        <p:spPr>
          <a:xfrm>
            <a:off x="8083296" y="4023360"/>
            <a:ext cx="3493008" cy="2057400"/>
          </a:xfrm>
          <a:prstGeom prst="roundRect">
            <a:avLst>
              <a:gd name="adj" fmla="val 2667"/>
            </a:avLst>
          </a:prstGeom>
          <a:solidFill>
            <a:srgbClr val="0B5670"/>
          </a:solidFill>
          <a:ln/>
        </p:spPr>
      </p:sp>
      <p:sp>
        <p:nvSpPr>
          <p:cNvPr id="34" name="Shape 26"/>
          <p:cNvSpPr/>
          <p:nvPr/>
        </p:nvSpPr>
        <p:spPr>
          <a:xfrm>
            <a:off x="8339328" y="427939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1974" y="4422038"/>
            <a:ext cx="263347" cy="263347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8997696" y="429768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gardez la main</a:t>
            </a:r>
            <a:endParaRPr lang="en-US" sz="1500" dirty="0"/>
          </a:p>
        </p:txBody>
      </p:sp>
      <p:sp>
        <p:nvSpPr>
          <p:cNvPr id="37" name="Text 28"/>
          <p:cNvSpPr/>
          <p:nvPr/>
        </p:nvSpPr>
        <p:spPr>
          <a:xfrm>
            <a:off x="8339328" y="493776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CFE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concevez, organisez et notez. L'outil s'adapte à votre façon de former, pas l'inverse.</a:t>
            </a:r>
            <a:endParaRPr lang="en-US" sz="1150" dirty="0"/>
          </a:p>
        </p:txBody>
      </p:sp>
      <p:sp>
        <p:nvSpPr>
          <p:cNvPr id="38" name="Text 29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39" name="Text 3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cas où Moodle change la donne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1097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par la conception pédagogique : ce que la plateforme outille concrètement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5440680" cy="1353312"/>
          </a:xfrm>
          <a:prstGeom prst="roundRect">
            <a:avLst>
              <a:gd name="adj" fmla="val 405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58952" y="1993392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044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53" y="2140793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90472" y="1938528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Scénarisation des parcours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490472" y="2450592"/>
            <a:ext cx="4297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Structurez vos contenus en séquences progressives, avec conditions d'accès et jalons de validation.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72200" y="1737360"/>
            <a:ext cx="5440680" cy="1353312"/>
          </a:xfrm>
          <a:prstGeom prst="roundRect">
            <a:avLst>
              <a:gd name="adj" fmla="val 405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28232" y="1993392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1C69C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633" y="2140793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38528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Médiatisation des ressources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7159752" y="2450592"/>
            <a:ext cx="4297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Variez les supports — texte, vidéo, interactif — pour adresser tous les profils d'apprenants.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02920" y="3218688"/>
            <a:ext cx="5440680" cy="1353312"/>
          </a:xfrm>
          <a:prstGeom prst="roundRect">
            <a:avLst>
              <a:gd name="adj" fmla="val 405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58952" y="347472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E94D2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353" y="3622121"/>
            <a:ext cx="272125" cy="2721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90472" y="3419856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Traçabilité des apprentissages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490472" y="3931920"/>
            <a:ext cx="4297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Suivez l'achèvement d'activité et le temps passé pour objectiver la progression.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172200" y="3218688"/>
            <a:ext cx="5440680" cy="1353312"/>
          </a:xfrm>
          <a:prstGeom prst="roundRect">
            <a:avLst>
              <a:gd name="adj" fmla="val 405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28232" y="347472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E94D2A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5633" y="3622121"/>
            <a:ext cx="272125" cy="27212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 formative et certificative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7159752" y="3931920"/>
            <a:ext cx="4297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Positionnement, tests blancs, remédiation et certification dans un même environnement.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502920" y="4700016"/>
            <a:ext cx="5440680" cy="1353312"/>
          </a:xfrm>
          <a:prstGeom prst="roundRect">
            <a:avLst>
              <a:gd name="adj" fmla="val 405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58952" y="4956048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1C69C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353" y="5103449"/>
            <a:ext cx="272125" cy="27212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90472" y="4901184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Différenciation pédagogique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1490472" y="5413248"/>
            <a:ext cx="4297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Adaptez le parcours par groupe ou profil : libérez l'autonome, accompagnez celui qui décroche.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6172200" y="4700016"/>
            <a:ext cx="5440680" cy="1353312"/>
          </a:xfrm>
          <a:prstGeom prst="roundRect">
            <a:avLst>
              <a:gd name="adj" fmla="val 4054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428232" y="4956048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04461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5633" y="5103449"/>
            <a:ext cx="272125" cy="272125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01184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Pérennité et réutilisabilité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7159752" y="5413248"/>
            <a:ext cx="4297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Capitalisez vos cours, exportez-les, rejouez-les d'une session à l'autre sans repartir de zéro.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1C69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Structurez votre cours avant de commencer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minutes sur le papier avant d'ouvrir Moodle : on conçoit, puis on transcrit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664208"/>
            <a:ext cx="11018520" cy="914400"/>
          </a:xfrm>
          <a:prstGeom prst="roundRect">
            <a:avLst>
              <a:gd name="adj" fmla="val 6000"/>
            </a:avLst>
          </a:prstGeom>
          <a:solidFill>
            <a:srgbClr val="E4EDF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65376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044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46" y="2008022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1783080"/>
            <a:ext cx="9692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d'abord sur le papier ? Pour séparer la conception de la technique : vous réfléchissez à votre contenu sans être gêné par l'outil, puis l'atelier devient une simple transcription de votre plan.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788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Posez les trois niveaux :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0080" y="3200400"/>
            <a:ext cx="3493008" cy="1371600"/>
          </a:xfrm>
          <a:prstGeom prst="roundRect">
            <a:avLst>
              <a:gd name="adj" fmla="val 4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96112" y="345643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04461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758" y="3599078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54480" y="347472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96112" y="40690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domaine qui regroupe votre cours (ex : FLE, Bureautique)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361688" y="3200400"/>
            <a:ext cx="3493008" cy="1371600"/>
          </a:xfrm>
          <a:prstGeom prst="roundRect">
            <a:avLst>
              <a:gd name="adj" fmla="val 4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617720" y="345643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94D2A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366" y="3599078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76088" y="347472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4617720" y="40690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L'intitulé du parcours que vous concevez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8083296" y="3200400"/>
            <a:ext cx="3493008" cy="1371600"/>
          </a:xfrm>
          <a:prstGeom prst="roundRect">
            <a:avLst>
              <a:gd name="adj" fmla="val 4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339328" y="3456432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1C69C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1974" y="3599078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997696" y="347472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sections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8339328" y="40690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découpage de la progression, avec 1 ressource et 1 activité par section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640080" y="4800600"/>
            <a:ext cx="11018520" cy="1371600"/>
          </a:xfrm>
          <a:prstGeom prst="roundRect">
            <a:avLst>
              <a:gd name="adj" fmla="val 4000"/>
            </a:avLst>
          </a:prstGeom>
          <a:solidFill>
            <a:srgbClr val="004461"/>
          </a:solidFill>
          <a:ln/>
        </p:spPr>
      </p:sp>
      <p:sp>
        <p:nvSpPr>
          <p:cNvPr id="26" name="Text 20"/>
          <p:cNvSpPr/>
          <p:nvPr/>
        </p:nvSpPr>
        <p:spPr>
          <a:xfrm>
            <a:off x="914400" y="495604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un cours FLE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914400" y="530352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FD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 : </a:t>
            </a:r>
            <a:r>
              <a:rPr lang="en-US" sz="12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 — Français Langue Étrangère     </a:t>
            </a:r>
            <a:r>
              <a:rPr lang="en-US" sz="1250" b="1" dirty="0">
                <a:solidFill>
                  <a:srgbClr val="F2A4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 : </a:t>
            </a:r>
            <a:r>
              <a:rPr lang="en-US" sz="125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 niveau A1 — Débutant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914400" y="56692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DB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Sections : Se présenter et saluer · Au café, commander · Évaluation A1   (1 ressource + 1 activité par section)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E94D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forme trois groupes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groupe construit un cours sur un thème différent, à partir de sa trame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3493008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E4EDF1"/>
            </a:solidFill>
            <a:prstDash val="solid"/>
          </a:ln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783080"/>
            <a:ext cx="3493008" cy="914400"/>
          </a:xfrm>
          <a:prstGeom prst="roundRect">
            <a:avLst>
              <a:gd name="adj" fmla="val 6000"/>
            </a:avLst>
          </a:prstGeom>
          <a:solidFill>
            <a:srgbClr val="004461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2331720"/>
            <a:ext cx="3493008" cy="365760"/>
          </a:xfrm>
          <a:prstGeom prst="rect">
            <a:avLst/>
          </a:prstGeom>
          <a:solidFill>
            <a:srgbClr val="004461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196596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46" y="2108606"/>
            <a:ext cx="263347" cy="2633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00200" y="1947672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 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600200" y="2203704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914400" y="288036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Français Langue Étrangère — niveau A1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914400" y="361188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de sections :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914400" y="3904488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présenter · Au café · Évaluation A1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361688" y="1783080"/>
            <a:ext cx="3493008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E4EDF1"/>
            </a:solidFill>
            <a:prstDash val="solid"/>
          </a:ln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361688" y="1783080"/>
            <a:ext cx="3493008" cy="914400"/>
          </a:xfrm>
          <a:prstGeom prst="roundRect">
            <a:avLst>
              <a:gd name="adj" fmla="val 6000"/>
            </a:avLst>
          </a:prstGeom>
          <a:solidFill>
            <a:srgbClr val="E94D2A"/>
          </a:solidFill>
          <a:ln/>
        </p:spPr>
      </p:sp>
      <p:sp>
        <p:nvSpPr>
          <p:cNvPr id="17" name="Shape 14"/>
          <p:cNvSpPr/>
          <p:nvPr/>
        </p:nvSpPr>
        <p:spPr>
          <a:xfrm>
            <a:off x="4361688" y="2331720"/>
            <a:ext cx="3493008" cy="365760"/>
          </a:xfrm>
          <a:prstGeom prst="rect">
            <a:avLst/>
          </a:prstGeom>
          <a:solidFill>
            <a:srgbClr val="E94D2A"/>
          </a:solidFill>
          <a:ln/>
        </p:spPr>
      </p:sp>
      <p:sp>
        <p:nvSpPr>
          <p:cNvPr id="18" name="Shape 15"/>
          <p:cNvSpPr/>
          <p:nvPr/>
        </p:nvSpPr>
        <p:spPr>
          <a:xfrm>
            <a:off x="4636008" y="196596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654" y="2108606"/>
            <a:ext cx="263347" cy="263347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321808" y="1947672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 2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5321808" y="2203704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Bureautique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4636008" y="288036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Initiation au traitement de texte</a:t>
            </a:r>
            <a:endParaRPr lang="en-US" sz="1250" dirty="0"/>
          </a:p>
        </p:txBody>
      </p:sp>
      <p:sp>
        <p:nvSpPr>
          <p:cNvPr id="23" name="Text 19"/>
          <p:cNvSpPr/>
          <p:nvPr/>
        </p:nvSpPr>
        <p:spPr>
          <a:xfrm>
            <a:off x="4636008" y="361188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de sections :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4636008" y="3904488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Découverte · Mise en forme · Impression</a:t>
            </a:r>
            <a:endParaRPr lang="en-US" sz="1150" dirty="0"/>
          </a:p>
        </p:txBody>
      </p:sp>
      <p:sp>
        <p:nvSpPr>
          <p:cNvPr id="25" name="Shape 21"/>
          <p:cNvSpPr/>
          <p:nvPr/>
        </p:nvSpPr>
        <p:spPr>
          <a:xfrm>
            <a:off x="8083296" y="1783080"/>
            <a:ext cx="3493008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E4EDF1"/>
            </a:solidFill>
            <a:prstDash val="solid"/>
          </a:ln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083296" y="1783080"/>
            <a:ext cx="3493008" cy="914400"/>
          </a:xfrm>
          <a:prstGeom prst="roundRect">
            <a:avLst>
              <a:gd name="adj" fmla="val 6000"/>
            </a:avLst>
          </a:prstGeom>
          <a:solidFill>
            <a:srgbClr val="01C69C"/>
          </a:solidFill>
          <a:ln/>
        </p:spPr>
      </p:sp>
      <p:sp>
        <p:nvSpPr>
          <p:cNvPr id="27" name="Shape 23"/>
          <p:cNvSpPr/>
          <p:nvPr/>
        </p:nvSpPr>
        <p:spPr>
          <a:xfrm>
            <a:off x="8083296" y="2331720"/>
            <a:ext cx="3493008" cy="365760"/>
          </a:xfrm>
          <a:prstGeom prst="rect">
            <a:avLst/>
          </a:prstGeom>
          <a:solidFill>
            <a:srgbClr val="01C69C"/>
          </a:solidFill>
          <a:ln/>
        </p:spPr>
      </p:sp>
      <p:sp>
        <p:nvSpPr>
          <p:cNvPr id="28" name="Shape 24"/>
          <p:cNvSpPr/>
          <p:nvPr/>
        </p:nvSpPr>
        <p:spPr>
          <a:xfrm>
            <a:off x="8357616" y="196596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0262" y="2108606"/>
            <a:ext cx="263347" cy="263347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9043416" y="1947672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EAF1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 3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9043416" y="2203704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 au travail</a:t>
            </a:r>
            <a:endParaRPr lang="en-US" sz="1700" dirty="0"/>
          </a:p>
        </p:txBody>
      </p:sp>
      <p:sp>
        <p:nvSpPr>
          <p:cNvPr id="32" name="Text 27"/>
          <p:cNvSpPr/>
          <p:nvPr/>
        </p:nvSpPr>
        <p:spPr>
          <a:xfrm>
            <a:off x="8357616" y="288036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Prévention des risques</a:t>
            </a:r>
            <a:endParaRPr lang="en-US" sz="1250" dirty="0"/>
          </a:p>
        </p:txBody>
      </p:sp>
      <p:sp>
        <p:nvSpPr>
          <p:cNvPr id="33" name="Text 28"/>
          <p:cNvSpPr/>
          <p:nvPr/>
        </p:nvSpPr>
        <p:spPr>
          <a:xfrm>
            <a:off x="8357616" y="361188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de sections :</a:t>
            </a:r>
            <a:endParaRPr lang="en-US" sz="1100" dirty="0"/>
          </a:p>
        </p:txBody>
      </p:sp>
      <p:sp>
        <p:nvSpPr>
          <p:cNvPr id="34" name="Text 29"/>
          <p:cNvSpPr/>
          <p:nvPr/>
        </p:nvSpPr>
        <p:spPr>
          <a:xfrm>
            <a:off x="8357616" y="3904488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· Gestes · Évaluation</a:t>
            </a:r>
            <a:endParaRPr lang="en-US" sz="1150" dirty="0"/>
          </a:p>
        </p:txBody>
      </p:sp>
      <p:sp>
        <p:nvSpPr>
          <p:cNvPr id="35" name="Shape 30"/>
          <p:cNvSpPr/>
          <p:nvPr/>
        </p:nvSpPr>
        <p:spPr>
          <a:xfrm>
            <a:off x="640080" y="5257800"/>
            <a:ext cx="11018520" cy="914400"/>
          </a:xfrm>
          <a:prstGeom prst="roundRect">
            <a:avLst>
              <a:gd name="adj" fmla="val 6000"/>
            </a:avLst>
          </a:prstGeom>
          <a:solidFill>
            <a:srgbClr val="EEF3F5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5458968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04461"/>
          </a:solidFill>
          <a:ln/>
        </p:spPr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046" y="5601614"/>
            <a:ext cx="263347" cy="263347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1645920" y="5349240"/>
            <a:ext cx="9692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à 5 formateurs par groupe. Tous suivent les mêmes 6 étapes ; seul le thème change. Un pilote au clavier, rotation à chaque étape.</a:t>
            </a:r>
            <a:endParaRPr lang="en-US" sz="1300" dirty="0"/>
          </a:p>
        </p:txBody>
      </p:sp>
      <p:sp>
        <p:nvSpPr>
          <p:cNvPr id="39" name="Text 33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40" name="Text 3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E94D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en groupes — construisez votre cours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: chaque groupe met en ligne un cours complet, à partir de sa trame de conception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11018520" cy="1143000"/>
          </a:xfrm>
          <a:prstGeom prst="roundRect">
            <a:avLst>
              <a:gd name="adj" fmla="val 4800"/>
            </a:avLst>
          </a:prstGeom>
          <a:solidFill>
            <a:srgbClr val="E4EDF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38528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044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1" y="2104949"/>
            <a:ext cx="307238" cy="30723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8288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004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mission, en groupe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691640" y="21488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vous appuyant sur la trame remplie, construisez ensemble le cours de votre groupe en suivant les 6 étapes. Une personne tient le clavier, les autres guident et vérifient. On alterne.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0080" y="30632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94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cours du groupe devra contenir au minimum :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40080" y="3520440"/>
            <a:ext cx="3474720" cy="1097280"/>
          </a:xfrm>
          <a:prstGeom prst="roundRect">
            <a:avLst>
              <a:gd name="adj" fmla="val 5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68680" y="3776472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1C69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39" y="3907231"/>
            <a:ext cx="241402" cy="2414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54480" y="368503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cours créé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1554480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Nommé, dans la bonne catégorie, avec ses dates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343400" y="3520440"/>
            <a:ext cx="3474720" cy="1097280"/>
          </a:xfrm>
          <a:prstGeom prst="roundRect">
            <a:avLst>
              <a:gd name="adj" fmla="val 5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572000" y="3776472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E94D2A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759" y="3907231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257800" y="368503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sections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5257800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Découpage logique du contenu du groupe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8046720" y="3520440"/>
            <a:ext cx="3474720" cy="1097280"/>
          </a:xfrm>
          <a:prstGeom prst="roundRect">
            <a:avLst>
              <a:gd name="adj" fmla="val 5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275320" y="3776472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1C69C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6079" y="3907231"/>
            <a:ext cx="241402" cy="24140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961120" y="368503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ressource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8961120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fichier ou une page d'information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640080" y="4754880"/>
            <a:ext cx="3474720" cy="1097280"/>
          </a:xfrm>
          <a:prstGeom prst="roundRect">
            <a:avLst>
              <a:gd name="adj" fmla="val 5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68680" y="5010912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E94D2A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39" y="5141671"/>
            <a:ext cx="241402" cy="24140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54480" y="491947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activité</a:t>
            </a:r>
            <a:endParaRPr lang="en-US" sz="1450" dirty="0"/>
          </a:p>
        </p:txBody>
      </p:sp>
      <p:sp>
        <p:nvSpPr>
          <p:cNvPr id="30" name="Text 23"/>
          <p:cNvSpPr/>
          <p:nvPr/>
        </p:nvSpPr>
        <p:spPr>
          <a:xfrm>
            <a:off x="1554480" y="528523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test ou un devoir à rendre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4343400" y="4754880"/>
            <a:ext cx="3474720" cy="1097280"/>
          </a:xfrm>
          <a:prstGeom prst="roundRect">
            <a:avLst>
              <a:gd name="adj" fmla="val 5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4572000" y="5010912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1C69C"/>
          </a:solidFill>
          <a:ln/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759" y="5141671"/>
            <a:ext cx="241402" cy="24140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5257800" y="491947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Inscription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5257800" y="528523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groupe s'inscrit à son propre cours</a:t>
            </a:r>
            <a:endParaRPr lang="en-US" sz="1100" dirty="0"/>
          </a:p>
        </p:txBody>
      </p:sp>
      <p:sp>
        <p:nvSpPr>
          <p:cNvPr id="36" name="Shape 28"/>
          <p:cNvSpPr/>
          <p:nvPr/>
        </p:nvSpPr>
        <p:spPr>
          <a:xfrm>
            <a:off x="8046720" y="4754880"/>
            <a:ext cx="3474720" cy="1097280"/>
          </a:xfrm>
          <a:prstGeom prst="roundRect">
            <a:avLst>
              <a:gd name="adj" fmla="val 5000"/>
            </a:avLst>
          </a:prstGeom>
          <a:solidFill>
            <a:srgbClr val="EEF3F5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Shape 29"/>
          <p:cNvSpPr/>
          <p:nvPr/>
        </p:nvSpPr>
        <p:spPr>
          <a:xfrm>
            <a:off x="8275320" y="5010912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E94D2A"/>
          </a:solidFill>
          <a:ln/>
        </p:spPr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6079" y="5141671"/>
            <a:ext cx="241402" cy="241402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8961120" y="491947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Vérification</a:t>
            </a:r>
            <a:endParaRPr lang="en-US" sz="1450" dirty="0"/>
          </a:p>
        </p:txBody>
      </p:sp>
      <p:sp>
        <p:nvSpPr>
          <p:cNvPr id="40" name="Text 31"/>
          <p:cNvSpPr/>
          <p:nvPr/>
        </p:nvSpPr>
        <p:spPr>
          <a:xfrm>
            <a:off x="8961120" y="528523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Vue stagiaire, puis cours rendu visible</a:t>
            </a:r>
            <a:endParaRPr lang="en-US" sz="1100" dirty="0"/>
          </a:p>
        </p:txBody>
      </p:sp>
      <p:sp>
        <p:nvSpPr>
          <p:cNvPr id="41" name="Text 32"/>
          <p:cNvSpPr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 Épie Formation</a:t>
            </a:r>
            <a:endParaRPr lang="en-US" sz="900" dirty="0"/>
          </a:p>
        </p:txBody>
      </p:sp>
      <p:sp>
        <p:nvSpPr>
          <p:cNvPr id="42" name="Text 3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44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3657600"/>
            <a:ext cx="4754880" cy="475488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6858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retenir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0B5670"/>
          </a:solidFill>
          <a:ln/>
        </p:spPr>
      </p:sp>
      <p:sp>
        <p:nvSpPr>
          <p:cNvPr id="5" name="Shape 3"/>
          <p:cNvSpPr/>
          <p:nvPr/>
        </p:nvSpPr>
        <p:spPr>
          <a:xfrm>
            <a:off x="1097280" y="187452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E94D2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814" y="2029054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74520" y="183794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logique simple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874520" y="220370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B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Catégorie › cours › section › activité : toujours la même structure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22960" y="278892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0B5670"/>
          </a:solidFill>
          <a:ln/>
        </p:spPr>
      </p:sp>
      <p:sp>
        <p:nvSpPr>
          <p:cNvPr id="10" name="Shape 7"/>
          <p:cNvSpPr/>
          <p:nvPr/>
        </p:nvSpPr>
        <p:spPr>
          <a:xfrm>
            <a:off x="1097280" y="297180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E94D2A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814" y="3126334"/>
            <a:ext cx="285293" cy="28529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74520" y="293522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un cours est à votre portée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1874520" y="330098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B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étapes claires, reproductibles pour chaque formation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22960" y="388620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0B5670"/>
          </a:solidFill>
          <a:ln/>
        </p:spPr>
      </p:sp>
      <p:sp>
        <p:nvSpPr>
          <p:cNvPr id="15" name="Shape 11"/>
          <p:cNvSpPr/>
          <p:nvPr/>
        </p:nvSpPr>
        <p:spPr>
          <a:xfrm>
            <a:off x="1097280" y="406908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E94D2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814" y="4223614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74520" y="403250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outil de suivi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1874520" y="439826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B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formateur garde la main sur la progression de chacun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822960" y="498348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0B5670"/>
          </a:solidFill>
          <a:ln/>
        </p:spPr>
      </p:sp>
      <p:sp>
        <p:nvSpPr>
          <p:cNvPr id="20" name="Shape 15"/>
          <p:cNvSpPr/>
          <p:nvPr/>
        </p:nvSpPr>
        <p:spPr>
          <a:xfrm>
            <a:off x="1097280" y="516636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E94D2A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814" y="5320894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874520" y="512978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service du Tosa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1874520" y="5495544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B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Entraînement, positionnement et remédiation au même endroit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1155680" cy="5852160"/>
          </a:xfrm>
          <a:prstGeom prst="roundRect">
            <a:avLst>
              <a:gd name="adj" fmla="val 1250"/>
            </a:avLst>
          </a:prstGeom>
          <a:solidFill>
            <a:srgbClr val="004461"/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3291840"/>
            <a:ext cx="4206240" cy="4206240"/>
          </a:xfrm>
          <a:prstGeom prst="ellipse">
            <a:avLst/>
          </a:prstGeom>
          <a:solidFill>
            <a:srgbClr val="0B5670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097280"/>
            <a:ext cx="822960" cy="822960"/>
          </a:xfrm>
          <a:prstGeom prst="roundRect">
            <a:avLst>
              <a:gd name="adj" fmla="val 8889"/>
            </a:avLst>
          </a:prstGeom>
          <a:solidFill>
            <a:srgbClr val="01C69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370" y="1311250"/>
            <a:ext cx="395021" cy="3950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214884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Bravo, vos cours sont en ligne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914400" y="31089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FD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savez maintenant créer, structurer et publier un cours sur Moodle.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960120" y="3886200"/>
            <a:ext cx="2011680" cy="0"/>
          </a:xfrm>
          <a:prstGeom prst="line">
            <a:avLst/>
          </a:prstGeom>
          <a:noFill/>
          <a:ln w="38100">
            <a:solidFill>
              <a:srgbClr val="E94D2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41148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9FB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Prochaine étape : enrichir votre cours et accueillir vos premiers stagiaires.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14400" y="55778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C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epie-formation.fr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3814</Words>
  <Application>Microsoft Office PowerPoint</Application>
  <PresentationFormat>Grand écran</PresentationFormat>
  <Paragraphs>323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Moodle Épie Formation — Présentation formateurs</dc:title>
  <dc:subject>PptxGenJS Presentation</dc:subject>
  <dc:creator>Laurent — Épie Formation</dc:creator>
  <cp:lastModifiedBy>l.staelens</cp:lastModifiedBy>
  <cp:revision>3</cp:revision>
  <dcterms:created xsi:type="dcterms:W3CDTF">2026-06-23T14:13:57Z</dcterms:created>
  <dcterms:modified xsi:type="dcterms:W3CDTF">2026-06-24T13:20:45Z</dcterms:modified>
</cp:coreProperties>
</file>